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6" r:id="rId9"/>
    <p:sldId id="262" r:id="rId10"/>
    <p:sldId id="268" r:id="rId11"/>
    <p:sldId id="269" r:id="rId12"/>
    <p:sldId id="270" r:id="rId13"/>
    <p:sldId id="263" r:id="rId14"/>
    <p:sldId id="264" r:id="rId15"/>
    <p:sldId id="265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imouna Diallo" userId="935c666d-50ab-4ec1-b721-7d590042394b" providerId="ADAL" clId="{23EE4586-7466-4DA4-92C7-861DB8B71FF4}"/>
    <pc:docChg chg="custSel modSld">
      <pc:chgData name="Maimouna Diallo" userId="935c666d-50ab-4ec1-b721-7d590042394b" providerId="ADAL" clId="{23EE4586-7466-4DA4-92C7-861DB8B71FF4}" dt="2024-11-26T20:50:35.840" v="85" actId="20577"/>
      <pc:docMkLst>
        <pc:docMk/>
      </pc:docMkLst>
      <pc:sldChg chg="modSp mod">
        <pc:chgData name="Maimouna Diallo" userId="935c666d-50ab-4ec1-b721-7d590042394b" providerId="ADAL" clId="{23EE4586-7466-4DA4-92C7-861DB8B71FF4}" dt="2024-11-26T20:38:09.026" v="17" actId="20577"/>
        <pc:sldMkLst>
          <pc:docMk/>
          <pc:sldMk cId="1481297749" sldId="256"/>
        </pc:sldMkLst>
        <pc:spChg chg="mod">
          <ac:chgData name="Maimouna Diallo" userId="935c666d-50ab-4ec1-b721-7d590042394b" providerId="ADAL" clId="{23EE4586-7466-4DA4-92C7-861DB8B71FF4}" dt="2024-11-26T20:38:09.026" v="17" actId="20577"/>
          <ac:spMkLst>
            <pc:docMk/>
            <pc:sldMk cId="1481297749" sldId="256"/>
            <ac:spMk id="3" creationId="{BEAA8779-5D49-06FD-2104-1722EB71A40A}"/>
          </ac:spMkLst>
        </pc:spChg>
      </pc:sldChg>
      <pc:sldChg chg="modSp mod">
        <pc:chgData name="Maimouna Diallo" userId="935c666d-50ab-4ec1-b721-7d590042394b" providerId="ADAL" clId="{23EE4586-7466-4DA4-92C7-861DB8B71FF4}" dt="2024-11-26T20:39:31.722" v="31" actId="20577"/>
        <pc:sldMkLst>
          <pc:docMk/>
          <pc:sldMk cId="3243120614" sldId="257"/>
        </pc:sldMkLst>
        <pc:spChg chg="mod">
          <ac:chgData name="Maimouna Diallo" userId="935c666d-50ab-4ec1-b721-7d590042394b" providerId="ADAL" clId="{23EE4586-7466-4DA4-92C7-861DB8B71FF4}" dt="2024-11-26T20:39:31.722" v="31" actId="20577"/>
          <ac:spMkLst>
            <pc:docMk/>
            <pc:sldMk cId="3243120614" sldId="257"/>
            <ac:spMk id="5" creationId="{288B4D01-266E-684E-9430-AAAD4155B62C}"/>
          </ac:spMkLst>
        </pc:spChg>
      </pc:sldChg>
      <pc:sldChg chg="modSp mod">
        <pc:chgData name="Maimouna Diallo" userId="935c666d-50ab-4ec1-b721-7d590042394b" providerId="ADAL" clId="{23EE4586-7466-4DA4-92C7-861DB8B71FF4}" dt="2024-11-26T20:40:16.086" v="42" actId="5793"/>
        <pc:sldMkLst>
          <pc:docMk/>
          <pc:sldMk cId="1699901026" sldId="258"/>
        </pc:sldMkLst>
        <pc:spChg chg="mod">
          <ac:chgData name="Maimouna Diallo" userId="935c666d-50ab-4ec1-b721-7d590042394b" providerId="ADAL" clId="{23EE4586-7466-4DA4-92C7-861DB8B71FF4}" dt="2024-11-26T20:39:58.308" v="37" actId="1076"/>
          <ac:spMkLst>
            <pc:docMk/>
            <pc:sldMk cId="1699901026" sldId="258"/>
            <ac:spMk id="2" creationId="{5A3F52C1-801F-31C0-EC80-C16853884683}"/>
          </ac:spMkLst>
        </pc:spChg>
        <pc:spChg chg="mod">
          <ac:chgData name="Maimouna Diallo" userId="935c666d-50ab-4ec1-b721-7d590042394b" providerId="ADAL" clId="{23EE4586-7466-4DA4-92C7-861DB8B71FF4}" dt="2024-11-26T20:40:16.086" v="42" actId="5793"/>
          <ac:spMkLst>
            <pc:docMk/>
            <pc:sldMk cId="1699901026" sldId="258"/>
            <ac:spMk id="3" creationId="{EBF50555-9F35-427B-E6E1-E1B57E29F35F}"/>
          </ac:spMkLst>
        </pc:spChg>
      </pc:sldChg>
      <pc:sldChg chg="modSp mod">
        <pc:chgData name="Maimouna Diallo" userId="935c666d-50ab-4ec1-b721-7d590042394b" providerId="ADAL" clId="{23EE4586-7466-4DA4-92C7-861DB8B71FF4}" dt="2024-11-26T20:41:47.252" v="43" actId="5793"/>
        <pc:sldMkLst>
          <pc:docMk/>
          <pc:sldMk cId="2685374034" sldId="259"/>
        </pc:sldMkLst>
        <pc:spChg chg="mod">
          <ac:chgData name="Maimouna Diallo" userId="935c666d-50ab-4ec1-b721-7d590042394b" providerId="ADAL" clId="{23EE4586-7466-4DA4-92C7-861DB8B71FF4}" dt="2024-11-26T20:41:47.252" v="43" actId="5793"/>
          <ac:spMkLst>
            <pc:docMk/>
            <pc:sldMk cId="2685374034" sldId="259"/>
            <ac:spMk id="3" creationId="{A69E3322-F4B2-87D7-8C18-A010D31EB322}"/>
          </ac:spMkLst>
        </pc:spChg>
      </pc:sldChg>
      <pc:sldChg chg="modSp mod">
        <pc:chgData name="Maimouna Diallo" userId="935c666d-50ab-4ec1-b721-7d590042394b" providerId="ADAL" clId="{23EE4586-7466-4DA4-92C7-861DB8B71FF4}" dt="2024-11-26T20:43:00.808" v="48" actId="20577"/>
        <pc:sldMkLst>
          <pc:docMk/>
          <pc:sldMk cId="4229236863" sldId="260"/>
        </pc:sldMkLst>
        <pc:spChg chg="mod">
          <ac:chgData name="Maimouna Diallo" userId="935c666d-50ab-4ec1-b721-7d590042394b" providerId="ADAL" clId="{23EE4586-7466-4DA4-92C7-861DB8B71FF4}" dt="2024-11-26T20:43:00.808" v="48" actId="20577"/>
          <ac:spMkLst>
            <pc:docMk/>
            <pc:sldMk cId="4229236863" sldId="260"/>
            <ac:spMk id="5" creationId="{E486C0A5-C6CE-3065-5159-649BE780ECD7}"/>
          </ac:spMkLst>
        </pc:spChg>
      </pc:sldChg>
      <pc:sldChg chg="modSp mod">
        <pc:chgData name="Maimouna Diallo" userId="935c666d-50ab-4ec1-b721-7d590042394b" providerId="ADAL" clId="{23EE4586-7466-4DA4-92C7-861DB8B71FF4}" dt="2024-11-26T20:47:52.906" v="61" actId="5793"/>
        <pc:sldMkLst>
          <pc:docMk/>
          <pc:sldMk cId="3712792154" sldId="262"/>
        </pc:sldMkLst>
        <pc:spChg chg="mod">
          <ac:chgData name="Maimouna Diallo" userId="935c666d-50ab-4ec1-b721-7d590042394b" providerId="ADAL" clId="{23EE4586-7466-4DA4-92C7-861DB8B71FF4}" dt="2024-11-26T20:47:52.906" v="61" actId="5793"/>
          <ac:spMkLst>
            <pc:docMk/>
            <pc:sldMk cId="3712792154" sldId="262"/>
            <ac:spMk id="3" creationId="{4938ADA8-FE26-2A76-77C7-D71F39AEAE41}"/>
          </ac:spMkLst>
        </pc:spChg>
      </pc:sldChg>
      <pc:sldChg chg="modSp mod">
        <pc:chgData name="Maimouna Diallo" userId="935c666d-50ab-4ec1-b721-7d590042394b" providerId="ADAL" clId="{23EE4586-7466-4DA4-92C7-861DB8B71FF4}" dt="2024-11-26T20:45:55.566" v="60" actId="20577"/>
        <pc:sldMkLst>
          <pc:docMk/>
          <pc:sldMk cId="2998987089" sldId="266"/>
        </pc:sldMkLst>
        <pc:spChg chg="mod">
          <ac:chgData name="Maimouna Diallo" userId="935c666d-50ab-4ec1-b721-7d590042394b" providerId="ADAL" clId="{23EE4586-7466-4DA4-92C7-861DB8B71FF4}" dt="2024-11-26T20:45:55.566" v="60" actId="20577"/>
          <ac:spMkLst>
            <pc:docMk/>
            <pc:sldMk cId="2998987089" sldId="266"/>
            <ac:spMk id="3" creationId="{46DE6987-AFFD-D108-A82E-2B5B35E2E48C}"/>
          </ac:spMkLst>
        </pc:spChg>
      </pc:sldChg>
      <pc:sldChg chg="modSp mod">
        <pc:chgData name="Maimouna Diallo" userId="935c666d-50ab-4ec1-b721-7d590042394b" providerId="ADAL" clId="{23EE4586-7466-4DA4-92C7-861DB8B71FF4}" dt="2024-11-26T20:43:55.126" v="50" actId="5793"/>
        <pc:sldMkLst>
          <pc:docMk/>
          <pc:sldMk cId="3678278546" sldId="267"/>
        </pc:sldMkLst>
        <pc:spChg chg="mod">
          <ac:chgData name="Maimouna Diallo" userId="935c666d-50ab-4ec1-b721-7d590042394b" providerId="ADAL" clId="{23EE4586-7466-4DA4-92C7-861DB8B71FF4}" dt="2024-11-26T20:43:55.126" v="50" actId="5793"/>
          <ac:spMkLst>
            <pc:docMk/>
            <pc:sldMk cId="3678278546" sldId="267"/>
            <ac:spMk id="3" creationId="{55A770AF-8650-0C4C-1985-BB8122F4AB32}"/>
          </ac:spMkLst>
        </pc:spChg>
      </pc:sldChg>
      <pc:sldChg chg="modSp mod">
        <pc:chgData name="Maimouna Diallo" userId="935c666d-50ab-4ec1-b721-7d590042394b" providerId="ADAL" clId="{23EE4586-7466-4DA4-92C7-861DB8B71FF4}" dt="2024-11-26T20:49:52.487" v="79" actId="20577"/>
        <pc:sldMkLst>
          <pc:docMk/>
          <pc:sldMk cId="3775957803" sldId="269"/>
        </pc:sldMkLst>
        <pc:spChg chg="mod">
          <ac:chgData name="Maimouna Diallo" userId="935c666d-50ab-4ec1-b721-7d590042394b" providerId="ADAL" clId="{23EE4586-7466-4DA4-92C7-861DB8B71FF4}" dt="2024-11-26T20:49:52.487" v="79" actId="20577"/>
          <ac:spMkLst>
            <pc:docMk/>
            <pc:sldMk cId="3775957803" sldId="269"/>
            <ac:spMk id="3" creationId="{618CC0FE-40D0-16B0-A059-8CB42FE3E24B}"/>
          </ac:spMkLst>
        </pc:spChg>
      </pc:sldChg>
      <pc:sldChg chg="modSp mod">
        <pc:chgData name="Maimouna Diallo" userId="935c666d-50ab-4ec1-b721-7d590042394b" providerId="ADAL" clId="{23EE4586-7466-4DA4-92C7-861DB8B71FF4}" dt="2024-11-26T20:50:35.840" v="85" actId="20577"/>
        <pc:sldMkLst>
          <pc:docMk/>
          <pc:sldMk cId="2865166336" sldId="270"/>
        </pc:sldMkLst>
        <pc:spChg chg="mod">
          <ac:chgData name="Maimouna Diallo" userId="935c666d-50ab-4ec1-b721-7d590042394b" providerId="ADAL" clId="{23EE4586-7466-4DA4-92C7-861DB8B71FF4}" dt="2024-11-26T20:50:35.840" v="85" actId="20577"/>
          <ac:spMkLst>
            <pc:docMk/>
            <pc:sldMk cId="2865166336" sldId="270"/>
            <ac:spMk id="4" creationId="{BD6E4D72-EDA6-9F97-9B7A-0804714524B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CDF2E9-A08D-613A-970E-873917DCA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C1CBA7F-7763-368A-5A94-B0F13A2AE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20F1C9-F103-5E2B-EE91-43591E961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CD469AF-2B78-13FB-9F03-74E60CC73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10270BE-490E-9B40-2DF0-8ED751D8D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5857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57557E-1859-4C3F-1D7D-883B09020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688C05-9D9C-0719-CDEF-2E5107B93D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D91778-E3A2-D6C3-6FA4-75FFDA7BB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5ED5A83-271F-51D7-B125-46C53CB37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743C2C-353A-01C0-1E19-1F9934796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70083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DC0B822-FA48-88A0-7458-0EA10DA40C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CBB49FE-F2DB-02A2-E33F-8CC279BEDA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B1E0F15-8F82-41D9-186F-77A972A2C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118CA6-9240-C3CA-2BE0-83941CF10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AE4843-1318-3CF5-739A-F23242924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76248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9EEBE8-049D-FEF9-88A5-12D0A2C25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835802-322C-8A61-99DA-FBEC4DB8D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3CA7CD-72E0-8333-D397-48BE2DDE2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36B41B6-7DCD-887A-B291-F34222853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945116-97D1-41FE-0ACC-AD4507829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06539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3E6876-3CB9-640D-5D69-493CEC46B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8B4315A-B933-2DF4-09B2-BF7EA01D1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848D969-8D1A-E72F-0F44-ACA91EA65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1A7EF0-3BBB-599F-6F4E-C2D411EB8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22636C-760D-5FA0-F444-ED2D34C8E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80422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1B2C5A-5E61-B5F0-D869-8A4CD68FA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577B341-2A71-9837-813C-4FE7C3B79E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0DE73CE-A9EE-10CE-CBDD-CD5D0B8AFF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535434D-6B82-1806-C4C1-58164604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32D41C1-2769-6002-BC74-F08061BBD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C381A72-75B7-0CC7-B528-3171BC5E8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70157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55A7DF-592A-BEF1-10A6-5491B3EC4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D62D5D-D96B-6CA9-C3DC-CE4F93304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77DCB19-1881-C83A-3A74-43014E21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B036981-A841-3C6F-42BD-D8040457B4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3658B97-5DFE-BA1B-A87C-3B366941D8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BA6AFD6-4224-962D-1D65-124AC2090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7B16BFC-4DAC-1901-7151-DF4988DC6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E6C050E-77B8-528C-0D2B-998F255B9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18374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4C041A-B4A2-6D4A-8D67-A2202CD00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95EA385-70E6-DF68-9154-7AB663E11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8E6A497-FF7A-8675-A459-C1788F34E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FA8819-8779-5663-1237-4EB009274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32849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A325C81-4DEB-62A0-6AED-A1BD56F9D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2AEE6DA-BC9D-7728-A0A4-288B4D1D9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304A745-27E2-23E5-5E6F-57E47DE0A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28954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B41284-D0B3-1B8D-D33E-033E4796B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795AE4-7458-962F-8A7C-44A5503CF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39D8392-596E-3E01-BC0B-A796693A77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BEF710E-F220-2811-1485-77D46C3C1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53F897-F0DF-2963-BADA-4C5377F20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9D94590-FDBE-A2DE-23AD-1F8D8118D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57570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4EBE82-7D54-C9D3-8B49-63EA4612E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44BEE85-4D4D-C924-E937-B7720319E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D209A42-8956-D97D-3A37-2D8E51CDA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62B8CD2-7C64-9799-3B72-5DB621779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73E3380-88B9-81C0-00AD-784D3BBB9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7FE257A-96ED-BFC5-4716-774D633DB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96940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4A40922-A64C-616E-0009-6F8CC5F11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EDF8D2C-7E0A-A9AF-CDA7-718ECDBAD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24AA420-4D23-F553-7841-A6B62E0C70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491D96-4165-4DD5-AE2D-3B99F31D8098}" type="datetimeFigureOut">
              <a:rPr lang="fr-CA" smtClean="0"/>
              <a:t>2024-11-26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2DA1AD-0222-2B56-4903-6695EC9589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C91C8B5-46C2-74AF-4D29-3C321B3969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76AEE0-A017-4277-B345-AF1FFC56649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6475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CF597F8-76AA-44FA-8E6A-06223B66C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6E12753-0A63-43EE-B28A-C989D033E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26FA385-76DA-40E9-9257-AA3E07FF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62D75CA-F374-4878-8106-3EA5E970D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38667A5-74E3-4EFD-8C45-F48F4742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1512EE2-F4CC-4E18-9CDA-B92C1112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99E503B-9B4D-4EE3-A50F-15AC374F6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832F3179-0CD5-40C8-9939-D8355006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Vidéo 4" descr="Arrière-plan léger à points blancs">
            <a:extLst>
              <a:ext uri="{FF2B5EF4-FFF2-40B4-BE49-F238E27FC236}">
                <a16:creationId xmlns:a16="http://schemas.microsoft.com/office/drawing/2014/main" id="{677AAE9F-9CA3-C04D-4086-DE19FE39F3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t="284" r="1" b="1"/>
          <a:stretch/>
        </p:blipFill>
        <p:spPr>
          <a:xfrm>
            <a:off x="21649" y="-5962"/>
            <a:ext cx="12269338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B330748-599C-0A77-794A-B6209007B4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228" y="274140"/>
            <a:ext cx="10030559" cy="1969029"/>
          </a:xfrm>
          <a:noFill/>
        </p:spPr>
        <p:txBody>
          <a:bodyPr anchor="b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The Future of Cybersecurity: Adapting to an Evolving Threat Landscape</a:t>
            </a:r>
            <a:endParaRPr lang="fr-CA" sz="4800" b="1" dirty="0">
              <a:solidFill>
                <a:schemeClr val="bg1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EAA8779-5D49-06FD-2104-1722EB71A4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5457" y="4215195"/>
            <a:ext cx="11639683" cy="1828198"/>
          </a:xfrm>
          <a:noFill/>
        </p:spPr>
        <p:txBody>
          <a:bodyPr anchor="t">
            <a:normAutofit fontScale="92500" lnSpcReduction="20000"/>
          </a:bodyPr>
          <a:lstStyle/>
          <a:p>
            <a:pPr algn="l"/>
            <a:r>
              <a:rPr lang="fr-CA" b="1" dirty="0" err="1">
                <a:solidFill>
                  <a:schemeClr val="bg1"/>
                </a:solidFill>
              </a:rPr>
              <a:t>Presented</a:t>
            </a:r>
            <a:r>
              <a:rPr lang="fr-CA" b="1" dirty="0">
                <a:solidFill>
                  <a:schemeClr val="bg1"/>
                </a:solidFill>
              </a:rPr>
              <a:t> by </a:t>
            </a:r>
          </a:p>
          <a:p>
            <a:pPr algn="l"/>
            <a:r>
              <a:rPr lang="fr-CA" b="1" dirty="0">
                <a:solidFill>
                  <a:schemeClr val="bg1"/>
                </a:solidFill>
              </a:rPr>
              <a:t>Maimouna Diallo</a:t>
            </a:r>
          </a:p>
          <a:p>
            <a:pPr algn="l"/>
            <a:r>
              <a:rPr lang="fr-CA" b="1" dirty="0" err="1">
                <a:solidFill>
                  <a:schemeClr val="bg1"/>
                </a:solidFill>
              </a:rPr>
              <a:t>Decaho</a:t>
            </a:r>
            <a:endParaRPr lang="fr-CA" b="1" dirty="0">
              <a:solidFill>
                <a:schemeClr val="bg1"/>
              </a:solidFill>
            </a:endParaRPr>
          </a:p>
          <a:p>
            <a:pPr algn="l"/>
            <a:r>
              <a:rPr lang="fr-CA" b="1" dirty="0">
                <a:solidFill>
                  <a:schemeClr val="bg1"/>
                </a:solidFill>
              </a:rPr>
              <a:t>Abdoulaye Diallo</a:t>
            </a:r>
          </a:p>
          <a:p>
            <a:pPr algn="r"/>
            <a:r>
              <a:rPr lang="en-US" b="1" dirty="0">
                <a:solidFill>
                  <a:schemeClr val="bg1"/>
                </a:solidFill>
              </a:rPr>
              <a:t>“Cybersecurity is much more than a matter of IT.” – </a:t>
            </a:r>
            <a:r>
              <a:rPr lang="en-US" b="1" i="1" dirty="0">
                <a:solidFill>
                  <a:schemeClr val="bg1"/>
                </a:solidFill>
              </a:rPr>
              <a:t>Stephane </a:t>
            </a:r>
            <a:r>
              <a:rPr lang="en-US" b="1" i="1" dirty="0" err="1">
                <a:solidFill>
                  <a:schemeClr val="bg1"/>
                </a:solidFill>
              </a:rPr>
              <a:t>Nappo</a:t>
            </a:r>
            <a:endParaRPr lang="fr-C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297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237B291-9BCB-F6D4-AD21-9EAAB73CFF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17520" b="1367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600AEAB-D6CD-E5CF-7F2E-12F062BA1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What Was Emotet?</a:t>
            </a:r>
            <a:endParaRPr lang="fr-CA">
              <a:solidFill>
                <a:srgbClr val="FFFFFF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2BFC1B-2D7E-0730-0843-E72610F32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>
                <a:solidFill>
                  <a:srgbClr val="FFFFFF"/>
                </a:solidFill>
              </a:rPr>
              <a:t>Emotet was responsible for a significant portion of global malware infections. Its takedown caused a ripple effect, reducing the reach of other criminal operations dependent on its infrastructure.</a:t>
            </a:r>
            <a:endParaRPr lang="en-US" sz="1900" b="1">
              <a:solidFill>
                <a:srgbClr val="FFFFFF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>
                <a:solidFill>
                  <a:srgbClr val="FFFFFF"/>
                </a:solidFill>
              </a:rPr>
              <a:t>Origin</a:t>
            </a:r>
            <a:r>
              <a:rPr lang="en-US" sz="1900">
                <a:solidFill>
                  <a:srgbClr val="FFFFFF"/>
                </a:solidFill>
              </a:rPr>
              <a:t>: First discovered in 2014 as a banking trojan, Emotet evolved into one of the most sophisticated and destructive botnets.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>
                <a:solidFill>
                  <a:srgbClr val="FFFFFF"/>
                </a:solidFill>
              </a:rPr>
              <a:t>Functionality</a:t>
            </a:r>
            <a:r>
              <a:rPr lang="en-US" sz="1900">
                <a:solidFill>
                  <a:srgbClr val="FFFFFF"/>
                </a:solidFill>
              </a:rPr>
              <a:t>: Known for distributing other malware, such as ransomware (e.g., Ryuk) and banking trojans (e.g., TrickBot), Emotet was a "malware-as-a-service" platform for cybercriminals.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>
                <a:solidFill>
                  <a:srgbClr val="FFFFFF"/>
                </a:solidFill>
              </a:rPr>
              <a:t>Scale</a:t>
            </a:r>
            <a:r>
              <a:rPr lang="en-US" sz="1900">
                <a:solidFill>
                  <a:srgbClr val="FFFFFF"/>
                </a:solidFill>
              </a:rPr>
              <a:t>: It infected millions of devices worldwide, enabling credential theft, financial fraud, and large-scale ransomware attacks.</a:t>
            </a:r>
          </a:p>
          <a:p>
            <a:pPr marL="0" indent="0">
              <a:buNone/>
            </a:pPr>
            <a:endParaRPr lang="fr-CA" sz="19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545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59E6B5F-B409-62DD-A7DA-FACF45D8E58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17520" b="1367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F92A2A5-1E5D-4B19-DFC2-907ABD91B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7163" y="720405"/>
            <a:ext cx="5594505" cy="65776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The Takedown</a:t>
            </a:r>
            <a:br>
              <a:rPr lang="en-US" b="1" dirty="0">
                <a:solidFill>
                  <a:srgbClr val="FFFFFF"/>
                </a:solidFill>
              </a:rPr>
            </a:br>
            <a:endParaRPr lang="fr-CA" dirty="0">
              <a:solidFill>
                <a:srgbClr val="FFFFFF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8CC0FE-40D0-16B0-A059-8CB42FE3E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297" y="1189703"/>
            <a:ext cx="11474245" cy="53880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The operation to dismantle </a:t>
            </a:r>
            <a:r>
              <a:rPr lang="en-US" sz="1600" dirty="0" err="1">
                <a:solidFill>
                  <a:srgbClr val="FFFFFF"/>
                </a:solidFill>
              </a:rPr>
              <a:t>Emotet</a:t>
            </a:r>
            <a:r>
              <a:rPr lang="en-US" sz="1600" dirty="0">
                <a:solidFill>
                  <a:srgbClr val="FFFFFF"/>
                </a:solidFill>
              </a:rPr>
              <a:t> was unprecedented in scale and complexity. 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FF"/>
                </a:solidFill>
              </a:rPr>
              <a:t>Collaborating Countries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Agencies from </a:t>
            </a:r>
            <a:r>
              <a:rPr lang="en-US" sz="1600" b="1" dirty="0">
                <a:solidFill>
                  <a:srgbClr val="FFFFFF"/>
                </a:solidFill>
              </a:rPr>
              <a:t>Germany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b="1" dirty="0">
                <a:solidFill>
                  <a:srgbClr val="FFFFFF"/>
                </a:solidFill>
              </a:rPr>
              <a:t>the Netherlands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b="1" dirty="0">
                <a:solidFill>
                  <a:srgbClr val="FFFFFF"/>
                </a:solidFill>
              </a:rPr>
              <a:t>the United States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b="1" dirty="0">
                <a:solidFill>
                  <a:srgbClr val="FFFFFF"/>
                </a:solidFill>
              </a:rPr>
              <a:t>the United Kingdom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b="1" dirty="0">
                <a:solidFill>
                  <a:srgbClr val="FFFFFF"/>
                </a:solidFill>
              </a:rPr>
              <a:t>Canada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b="1" dirty="0">
                <a:solidFill>
                  <a:srgbClr val="FFFFFF"/>
                </a:solidFill>
              </a:rPr>
              <a:t>France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b="1" dirty="0">
                <a:solidFill>
                  <a:srgbClr val="FFFFFF"/>
                </a:solidFill>
              </a:rPr>
              <a:t>Lithuania</a:t>
            </a:r>
            <a:r>
              <a:rPr lang="en-US" sz="1600" dirty="0">
                <a:solidFill>
                  <a:srgbClr val="FFFFFF"/>
                </a:solidFill>
              </a:rPr>
              <a:t>, and </a:t>
            </a:r>
            <a:r>
              <a:rPr lang="en-US" sz="1600" b="1" dirty="0">
                <a:solidFill>
                  <a:srgbClr val="FFFFFF"/>
                </a:solidFill>
              </a:rPr>
              <a:t>Ukraine</a:t>
            </a:r>
            <a:r>
              <a:rPr lang="en-US" sz="1600" dirty="0">
                <a:solidFill>
                  <a:srgbClr val="FFFFFF"/>
                </a:solidFill>
              </a:rPr>
              <a:t>, among others, participated in the effort.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FF"/>
                </a:solidFill>
              </a:rPr>
              <a:t>Europol</a:t>
            </a:r>
            <a:r>
              <a:rPr lang="en-US" sz="1600" dirty="0">
                <a:solidFill>
                  <a:srgbClr val="FFFFFF"/>
                </a:solidFill>
              </a:rPr>
              <a:t> and </a:t>
            </a:r>
            <a:r>
              <a:rPr lang="en-US" sz="1600" b="1" dirty="0">
                <a:solidFill>
                  <a:srgbClr val="FFFFFF"/>
                </a:solidFill>
              </a:rPr>
              <a:t>Eurojust</a:t>
            </a:r>
            <a:r>
              <a:rPr lang="en-US" sz="1600" dirty="0">
                <a:solidFill>
                  <a:srgbClr val="FFFFFF"/>
                </a:solidFill>
              </a:rPr>
              <a:t> played coordinating roles.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FF"/>
                </a:solidFill>
              </a:rPr>
              <a:t>How It Happened</a:t>
            </a:r>
          </a:p>
          <a:p>
            <a:pPr>
              <a:buFont typeface="+mj-lt"/>
              <a:buAutoNum type="arabicPeriod"/>
            </a:pPr>
            <a:r>
              <a:rPr lang="en-US" sz="1600" b="1" dirty="0">
                <a:solidFill>
                  <a:srgbClr val="FFFFFF"/>
                </a:solidFill>
              </a:rPr>
              <a:t>Infrastructure Seizure</a:t>
            </a:r>
            <a:r>
              <a:rPr lang="en-US" sz="1600" dirty="0">
                <a:solidFill>
                  <a:srgbClr val="FFFFFF"/>
                </a:solidFill>
              </a:rPr>
              <a:t>: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- Investigators gained control of </a:t>
            </a:r>
            <a:r>
              <a:rPr lang="en-US" sz="1600" dirty="0" err="1">
                <a:solidFill>
                  <a:srgbClr val="FFFFFF"/>
                </a:solidFill>
              </a:rPr>
              <a:t>Emotet's</a:t>
            </a:r>
            <a:r>
              <a:rPr lang="en-US" sz="1600" dirty="0">
                <a:solidFill>
                  <a:srgbClr val="FFFFFF"/>
                </a:solidFill>
              </a:rPr>
              <a:t> servers and redirected them to an infrastructure controlled by law enforcement.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- This allowed authorities to disrupt communications between infected devices and the botnet operators.</a:t>
            </a:r>
          </a:p>
          <a:p>
            <a:pPr>
              <a:buFont typeface="+mj-lt"/>
              <a:buAutoNum type="arabicPeriod"/>
            </a:pPr>
            <a:r>
              <a:rPr lang="en-US" sz="1600" b="1" dirty="0">
                <a:solidFill>
                  <a:srgbClr val="FFFFFF"/>
                </a:solidFill>
              </a:rPr>
              <a:t>Malware Cleanup</a:t>
            </a:r>
            <a:r>
              <a:rPr lang="en-US" sz="1600" dirty="0">
                <a:solidFill>
                  <a:srgbClr val="FFFFFF"/>
                </a:solidFill>
              </a:rPr>
              <a:t>: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- A specially crafted update was distributed to infected machines, disabling the </a:t>
            </a:r>
            <a:r>
              <a:rPr lang="en-US" sz="1600" dirty="0" err="1">
                <a:solidFill>
                  <a:srgbClr val="FFFFFF"/>
                </a:solidFill>
              </a:rPr>
              <a:t>Emotet</a:t>
            </a:r>
            <a:r>
              <a:rPr lang="en-US" sz="1600" dirty="0">
                <a:solidFill>
                  <a:srgbClr val="FFFFFF"/>
                </a:solidFill>
              </a:rPr>
              <a:t> malware and preventing it from further spreading or being exploited.</a:t>
            </a:r>
          </a:p>
          <a:p>
            <a:pPr>
              <a:buFont typeface="+mj-lt"/>
              <a:buAutoNum type="arabicPeriod"/>
            </a:pPr>
            <a:r>
              <a:rPr lang="en-US" sz="1600" b="1" dirty="0">
                <a:solidFill>
                  <a:srgbClr val="FFFFFF"/>
                </a:solidFill>
              </a:rPr>
              <a:t>Arrests</a:t>
            </a:r>
            <a:r>
              <a:rPr lang="en-US" sz="1600" dirty="0">
                <a:solidFill>
                  <a:srgbClr val="FFFFFF"/>
                </a:solidFill>
              </a:rPr>
              <a:t>: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- Several individuals linked to the botnet's operation were arrested, including a key suspect in Ukraine.</a:t>
            </a:r>
          </a:p>
          <a:p>
            <a:pPr>
              <a:buFont typeface="+mj-lt"/>
              <a:buAutoNum type="arabicPeriod"/>
            </a:pPr>
            <a:r>
              <a:rPr lang="en-US" sz="1600" b="1" dirty="0">
                <a:solidFill>
                  <a:srgbClr val="FFFFFF"/>
                </a:solidFill>
              </a:rPr>
              <a:t>Evidence Collection</a:t>
            </a:r>
            <a:r>
              <a:rPr lang="en-US" sz="1600" dirty="0">
                <a:solidFill>
                  <a:srgbClr val="FFFFFF"/>
                </a:solidFill>
              </a:rPr>
              <a:t>: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- Servers seized during the operation contained information about victims and the botnet's activities, providing valuable intelligence for future investigations.</a:t>
            </a:r>
          </a:p>
          <a:p>
            <a:pPr marL="0" indent="0">
              <a:buNone/>
            </a:pPr>
            <a:endParaRPr lang="fr-CA" sz="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957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9D2268A-D939-4E78-91B6-6C7E46406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8215D2-B9A8-00A2-5B13-08EE08EBA92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4122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C13D04C-41A2-F8B2-C7A1-428BCACF9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853673"/>
            <a:ext cx="4023360" cy="5004794"/>
          </a:xfrm>
        </p:spPr>
        <p:txBody>
          <a:bodyPr>
            <a:normAutofit/>
          </a:bodyPr>
          <a:lstStyle/>
          <a:p>
            <a:r>
              <a:rPr lang="fr-CA" sz="5400" dirty="0" err="1">
                <a:solidFill>
                  <a:schemeClr val="bg1"/>
                </a:solidFill>
              </a:rPr>
              <a:t>Lessons</a:t>
            </a:r>
            <a:endParaRPr lang="fr-CA" sz="5400" dirty="0">
              <a:solidFill>
                <a:schemeClr val="bg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D6E4D72-EDA6-9F97-9B7A-0804714524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99083" y="853673"/>
            <a:ext cx="5715000" cy="500479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fr-FR" altLang="fr-FR" sz="2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International </a:t>
            </a:r>
            <a:r>
              <a:rPr kumimoji="0" lang="fr-FR" altLang="fr-FR" sz="2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Cooperation</a:t>
            </a:r>
            <a:r>
              <a:rPr kumimoji="0" lang="fr-FR" altLang="fr-FR" sz="2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2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is</a:t>
            </a:r>
            <a:r>
              <a:rPr kumimoji="0" lang="fr-FR" altLang="fr-FR" sz="2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Key</a:t>
            </a:r>
            <a:endParaRPr kumimoji="0" lang="fr-FR" altLang="fr-FR" sz="2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Cybercrime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transcends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borders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and the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success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of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this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operation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underscored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the importance of collaboration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among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nations.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fr-FR" altLang="fr-FR" sz="2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Persistent </a:t>
            </a:r>
            <a:r>
              <a:rPr kumimoji="0" lang="fr-FR" altLang="fr-FR" sz="2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Threat</a:t>
            </a:r>
            <a:endParaRPr kumimoji="0" lang="fr-FR" altLang="fr-FR" sz="2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Despite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the takedown,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other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botnets and malware platforms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remain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active. This highlights the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need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for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continuous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vigilance and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adaptability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in cyber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defense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strategies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fr-FR" altLang="fr-FR" sz="2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Public </a:t>
            </a:r>
            <a:r>
              <a:rPr kumimoji="0" lang="fr-FR" altLang="fr-FR" sz="2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Awareness</a:t>
            </a:r>
            <a:endParaRPr kumimoji="0" lang="fr-FR" altLang="fr-FR" sz="2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Educating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organizations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individuals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about phishing and malware can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prevent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the initial infections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that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enable botnets like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Emotet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to </a:t>
            </a:r>
            <a:r>
              <a:rPr kumimoji="0" lang="fr-FR" altLang="fr-FR" sz="2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thrive</a:t>
            </a:r>
            <a:r>
              <a:rPr kumimoji="0" lang="fr-FR" altLang="fr-FR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fr-FR" altLang="fr-FR" sz="2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sketch box">
            <a:extLst>
              <a:ext uri="{FF2B5EF4-FFF2-40B4-BE49-F238E27FC236}">
                <a16:creationId xmlns:a16="http://schemas.microsoft.com/office/drawing/2014/main" id="{E0C43A58-225D-452D-8185-0D89D1EED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921" y="493776"/>
            <a:ext cx="6229604" cy="5722227"/>
          </a:xfrm>
          <a:custGeom>
            <a:avLst/>
            <a:gdLst>
              <a:gd name="connsiteX0" fmla="*/ 0 w 6229604"/>
              <a:gd name="connsiteY0" fmla="*/ 0 h 5722227"/>
              <a:gd name="connsiteX1" fmla="*/ 629882 w 6229604"/>
              <a:gd name="connsiteY1" fmla="*/ 0 h 5722227"/>
              <a:gd name="connsiteX2" fmla="*/ 1135172 w 6229604"/>
              <a:gd name="connsiteY2" fmla="*/ 0 h 5722227"/>
              <a:gd name="connsiteX3" fmla="*/ 1951943 w 6229604"/>
              <a:gd name="connsiteY3" fmla="*/ 0 h 5722227"/>
              <a:gd name="connsiteX4" fmla="*/ 2581825 w 6229604"/>
              <a:gd name="connsiteY4" fmla="*/ 0 h 5722227"/>
              <a:gd name="connsiteX5" fmla="*/ 3211707 w 6229604"/>
              <a:gd name="connsiteY5" fmla="*/ 0 h 5722227"/>
              <a:gd name="connsiteX6" fmla="*/ 4028477 w 6229604"/>
              <a:gd name="connsiteY6" fmla="*/ 0 h 5722227"/>
              <a:gd name="connsiteX7" fmla="*/ 4596063 w 6229604"/>
              <a:gd name="connsiteY7" fmla="*/ 0 h 5722227"/>
              <a:gd name="connsiteX8" fmla="*/ 5412834 w 6229604"/>
              <a:gd name="connsiteY8" fmla="*/ 0 h 5722227"/>
              <a:gd name="connsiteX9" fmla="*/ 6229604 w 6229604"/>
              <a:gd name="connsiteY9" fmla="*/ 0 h 5722227"/>
              <a:gd name="connsiteX10" fmla="*/ 6229604 w 6229604"/>
              <a:gd name="connsiteY10" fmla="*/ 635803 h 5722227"/>
              <a:gd name="connsiteX11" fmla="*/ 6229604 w 6229604"/>
              <a:gd name="connsiteY11" fmla="*/ 1271606 h 5722227"/>
              <a:gd name="connsiteX12" fmla="*/ 6229604 w 6229604"/>
              <a:gd name="connsiteY12" fmla="*/ 1964631 h 5722227"/>
              <a:gd name="connsiteX13" fmla="*/ 6229604 w 6229604"/>
              <a:gd name="connsiteY13" fmla="*/ 2428767 h 5722227"/>
              <a:gd name="connsiteX14" fmla="*/ 6229604 w 6229604"/>
              <a:gd name="connsiteY14" fmla="*/ 3064570 h 5722227"/>
              <a:gd name="connsiteX15" fmla="*/ 6229604 w 6229604"/>
              <a:gd name="connsiteY15" fmla="*/ 3700373 h 5722227"/>
              <a:gd name="connsiteX16" fmla="*/ 6229604 w 6229604"/>
              <a:gd name="connsiteY16" fmla="*/ 4336176 h 5722227"/>
              <a:gd name="connsiteX17" fmla="*/ 6229604 w 6229604"/>
              <a:gd name="connsiteY17" fmla="*/ 5029202 h 5722227"/>
              <a:gd name="connsiteX18" fmla="*/ 6229604 w 6229604"/>
              <a:gd name="connsiteY18" fmla="*/ 5722227 h 5722227"/>
              <a:gd name="connsiteX19" fmla="*/ 5475130 w 6229604"/>
              <a:gd name="connsiteY19" fmla="*/ 5722227 h 5722227"/>
              <a:gd name="connsiteX20" fmla="*/ 4907544 w 6229604"/>
              <a:gd name="connsiteY20" fmla="*/ 5722227 h 5722227"/>
              <a:gd name="connsiteX21" fmla="*/ 4090773 w 6229604"/>
              <a:gd name="connsiteY21" fmla="*/ 5722227 h 5722227"/>
              <a:gd name="connsiteX22" fmla="*/ 3398595 w 6229604"/>
              <a:gd name="connsiteY22" fmla="*/ 5722227 h 5722227"/>
              <a:gd name="connsiteX23" fmla="*/ 2831009 w 6229604"/>
              <a:gd name="connsiteY23" fmla="*/ 5722227 h 5722227"/>
              <a:gd name="connsiteX24" fmla="*/ 2138831 w 6229604"/>
              <a:gd name="connsiteY24" fmla="*/ 5722227 h 5722227"/>
              <a:gd name="connsiteX25" fmla="*/ 1633541 w 6229604"/>
              <a:gd name="connsiteY25" fmla="*/ 5722227 h 5722227"/>
              <a:gd name="connsiteX26" fmla="*/ 1128251 w 6229604"/>
              <a:gd name="connsiteY26" fmla="*/ 5722227 h 5722227"/>
              <a:gd name="connsiteX27" fmla="*/ 0 w 6229604"/>
              <a:gd name="connsiteY27" fmla="*/ 5722227 h 5722227"/>
              <a:gd name="connsiteX28" fmla="*/ 0 w 6229604"/>
              <a:gd name="connsiteY28" fmla="*/ 5200869 h 5722227"/>
              <a:gd name="connsiteX29" fmla="*/ 0 w 6229604"/>
              <a:gd name="connsiteY29" fmla="*/ 4450621 h 5722227"/>
              <a:gd name="connsiteX30" fmla="*/ 0 w 6229604"/>
              <a:gd name="connsiteY30" fmla="*/ 3872040 h 5722227"/>
              <a:gd name="connsiteX31" fmla="*/ 0 w 6229604"/>
              <a:gd name="connsiteY31" fmla="*/ 3407904 h 5722227"/>
              <a:gd name="connsiteX32" fmla="*/ 0 w 6229604"/>
              <a:gd name="connsiteY32" fmla="*/ 2714879 h 5722227"/>
              <a:gd name="connsiteX33" fmla="*/ 0 w 6229604"/>
              <a:gd name="connsiteY33" fmla="*/ 2193520 h 5722227"/>
              <a:gd name="connsiteX34" fmla="*/ 0 w 6229604"/>
              <a:gd name="connsiteY34" fmla="*/ 1500495 h 5722227"/>
              <a:gd name="connsiteX35" fmla="*/ 0 w 6229604"/>
              <a:gd name="connsiteY35" fmla="*/ 750248 h 5722227"/>
              <a:gd name="connsiteX36" fmla="*/ 0 w 6229604"/>
              <a:gd name="connsiteY36" fmla="*/ 0 h 572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604" h="5722227" extrusionOk="0">
                <a:moveTo>
                  <a:pt x="0" y="0"/>
                </a:moveTo>
                <a:cubicBezTo>
                  <a:pt x="134765" y="733"/>
                  <a:pt x="359555" y="-15387"/>
                  <a:pt x="629882" y="0"/>
                </a:cubicBezTo>
                <a:cubicBezTo>
                  <a:pt x="900209" y="15387"/>
                  <a:pt x="965450" y="15937"/>
                  <a:pt x="1135172" y="0"/>
                </a:cubicBezTo>
                <a:cubicBezTo>
                  <a:pt x="1304894" y="-15937"/>
                  <a:pt x="1787212" y="10921"/>
                  <a:pt x="1951943" y="0"/>
                </a:cubicBezTo>
                <a:cubicBezTo>
                  <a:pt x="2116674" y="-10921"/>
                  <a:pt x="2378222" y="13313"/>
                  <a:pt x="2581825" y="0"/>
                </a:cubicBezTo>
                <a:cubicBezTo>
                  <a:pt x="2785428" y="-13313"/>
                  <a:pt x="2915218" y="19972"/>
                  <a:pt x="3211707" y="0"/>
                </a:cubicBezTo>
                <a:cubicBezTo>
                  <a:pt x="3508196" y="-19972"/>
                  <a:pt x="3832828" y="-34359"/>
                  <a:pt x="4028477" y="0"/>
                </a:cubicBezTo>
                <a:cubicBezTo>
                  <a:pt x="4224126" y="34359"/>
                  <a:pt x="4361257" y="4467"/>
                  <a:pt x="4596063" y="0"/>
                </a:cubicBezTo>
                <a:cubicBezTo>
                  <a:pt x="4830869" y="-4467"/>
                  <a:pt x="5091403" y="-7365"/>
                  <a:pt x="5412834" y="0"/>
                </a:cubicBezTo>
                <a:cubicBezTo>
                  <a:pt x="5734265" y="7365"/>
                  <a:pt x="6034988" y="-26786"/>
                  <a:pt x="6229604" y="0"/>
                </a:cubicBezTo>
                <a:cubicBezTo>
                  <a:pt x="6208296" y="256153"/>
                  <a:pt x="6219810" y="335049"/>
                  <a:pt x="6229604" y="635803"/>
                </a:cubicBezTo>
                <a:cubicBezTo>
                  <a:pt x="6239398" y="936557"/>
                  <a:pt x="6230184" y="1092448"/>
                  <a:pt x="6229604" y="1271606"/>
                </a:cubicBezTo>
                <a:cubicBezTo>
                  <a:pt x="6229024" y="1450764"/>
                  <a:pt x="6217841" y="1797531"/>
                  <a:pt x="6229604" y="1964631"/>
                </a:cubicBezTo>
                <a:cubicBezTo>
                  <a:pt x="6241367" y="2131731"/>
                  <a:pt x="6220367" y="2235822"/>
                  <a:pt x="6229604" y="2428767"/>
                </a:cubicBezTo>
                <a:cubicBezTo>
                  <a:pt x="6238841" y="2621712"/>
                  <a:pt x="6220929" y="2925917"/>
                  <a:pt x="6229604" y="3064570"/>
                </a:cubicBezTo>
                <a:cubicBezTo>
                  <a:pt x="6238279" y="3203223"/>
                  <a:pt x="6256755" y="3501958"/>
                  <a:pt x="6229604" y="3700373"/>
                </a:cubicBezTo>
                <a:cubicBezTo>
                  <a:pt x="6202453" y="3898788"/>
                  <a:pt x="6201714" y="4046823"/>
                  <a:pt x="6229604" y="4336176"/>
                </a:cubicBezTo>
                <a:cubicBezTo>
                  <a:pt x="6257494" y="4625529"/>
                  <a:pt x="6258821" y="4774033"/>
                  <a:pt x="6229604" y="5029202"/>
                </a:cubicBezTo>
                <a:cubicBezTo>
                  <a:pt x="6200387" y="5284371"/>
                  <a:pt x="6233334" y="5383875"/>
                  <a:pt x="6229604" y="5722227"/>
                </a:cubicBezTo>
                <a:cubicBezTo>
                  <a:pt x="6016393" y="5707881"/>
                  <a:pt x="5684528" y="5751176"/>
                  <a:pt x="5475130" y="5722227"/>
                </a:cubicBezTo>
                <a:cubicBezTo>
                  <a:pt x="5265732" y="5693278"/>
                  <a:pt x="5082862" y="5732690"/>
                  <a:pt x="4907544" y="5722227"/>
                </a:cubicBezTo>
                <a:cubicBezTo>
                  <a:pt x="4732226" y="5711764"/>
                  <a:pt x="4474837" y="5716289"/>
                  <a:pt x="4090773" y="5722227"/>
                </a:cubicBezTo>
                <a:cubicBezTo>
                  <a:pt x="3706709" y="5728165"/>
                  <a:pt x="3645902" y="5723973"/>
                  <a:pt x="3398595" y="5722227"/>
                </a:cubicBezTo>
                <a:cubicBezTo>
                  <a:pt x="3151288" y="5720481"/>
                  <a:pt x="3001606" y="5732695"/>
                  <a:pt x="2831009" y="5722227"/>
                </a:cubicBezTo>
                <a:cubicBezTo>
                  <a:pt x="2660412" y="5711759"/>
                  <a:pt x="2424161" y="5689878"/>
                  <a:pt x="2138831" y="5722227"/>
                </a:cubicBezTo>
                <a:cubicBezTo>
                  <a:pt x="1853501" y="5754576"/>
                  <a:pt x="1788223" y="5720540"/>
                  <a:pt x="1633541" y="5722227"/>
                </a:cubicBezTo>
                <a:cubicBezTo>
                  <a:pt x="1478859" y="5723915"/>
                  <a:pt x="1324151" y="5739059"/>
                  <a:pt x="1128251" y="5722227"/>
                </a:cubicBezTo>
                <a:cubicBezTo>
                  <a:pt x="932351" y="5705396"/>
                  <a:pt x="522340" y="5691488"/>
                  <a:pt x="0" y="5722227"/>
                </a:cubicBezTo>
                <a:cubicBezTo>
                  <a:pt x="-8445" y="5596771"/>
                  <a:pt x="-11215" y="5344833"/>
                  <a:pt x="0" y="5200869"/>
                </a:cubicBezTo>
                <a:cubicBezTo>
                  <a:pt x="11215" y="5056905"/>
                  <a:pt x="20310" y="4693766"/>
                  <a:pt x="0" y="4450621"/>
                </a:cubicBezTo>
                <a:cubicBezTo>
                  <a:pt x="-20310" y="4207476"/>
                  <a:pt x="817" y="4075053"/>
                  <a:pt x="0" y="3872040"/>
                </a:cubicBezTo>
                <a:cubicBezTo>
                  <a:pt x="-817" y="3669027"/>
                  <a:pt x="-21729" y="3595882"/>
                  <a:pt x="0" y="3407904"/>
                </a:cubicBezTo>
                <a:cubicBezTo>
                  <a:pt x="21729" y="3219926"/>
                  <a:pt x="-30605" y="3052469"/>
                  <a:pt x="0" y="2714879"/>
                </a:cubicBezTo>
                <a:cubicBezTo>
                  <a:pt x="30605" y="2377289"/>
                  <a:pt x="-16081" y="2430808"/>
                  <a:pt x="0" y="2193520"/>
                </a:cubicBezTo>
                <a:cubicBezTo>
                  <a:pt x="16081" y="1956232"/>
                  <a:pt x="18120" y="1817979"/>
                  <a:pt x="0" y="1500495"/>
                </a:cubicBezTo>
                <a:cubicBezTo>
                  <a:pt x="-18120" y="1183011"/>
                  <a:pt x="23969" y="972269"/>
                  <a:pt x="0" y="750248"/>
                </a:cubicBezTo>
                <a:cubicBezTo>
                  <a:pt x="-23969" y="528227"/>
                  <a:pt x="-3769" y="358360"/>
                  <a:pt x="0" y="0"/>
                </a:cubicBezTo>
                <a:close/>
              </a:path>
            </a:pathLst>
          </a:custGeom>
          <a:noFill/>
          <a:ln w="47625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166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67F1DA2-2C33-F976-4E29-29A2461A1F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637" r="69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82567E1-6F3C-890D-104B-0049FF12E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4526" y="275940"/>
            <a:ext cx="5170714" cy="981354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Cybersecurity Workforce of the Future</a:t>
            </a:r>
            <a:endParaRPr lang="fr-CA" sz="4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95B6848-35D4-CA18-ACE8-ACB1984066F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0" y="1533224"/>
            <a:ext cx="4853354" cy="504883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Rising </a:t>
            </a:r>
            <a:r>
              <a:rPr kumimoji="0" lang="fr-FR" altLang="fr-FR" sz="24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Demand</a:t>
            </a:r>
            <a:r>
              <a:rPr kumimoji="0" lang="fr-FR" altLang="fr-FR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The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cybersecurity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workforce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gap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is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expected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to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exceed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3.4 million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globally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4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Continuous</a:t>
            </a:r>
            <a:r>
              <a:rPr kumimoji="0" lang="fr-FR" altLang="fr-FR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Learning: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Professionals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need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to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stay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updated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on the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latest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technologies and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threats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Diversity in Teams: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Diverse teams lead to innovative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problem-solving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sz="2400" dirty="0">
                <a:latin typeface="Arial" panose="020B0604020202020204" pitchFamily="34" charset="0"/>
              </a:rPr>
              <a:t>programs like </a:t>
            </a:r>
            <a:r>
              <a:rPr lang="en-US" sz="2400" dirty="0" err="1">
                <a:latin typeface="Arial" panose="020B0604020202020204" pitchFamily="34" charset="0"/>
              </a:rPr>
              <a:t>CyberStart</a:t>
            </a:r>
            <a:r>
              <a:rPr lang="en-US" sz="2400" dirty="0">
                <a:latin typeface="Arial" panose="020B0604020202020204" pitchFamily="34" charset="0"/>
              </a:rPr>
              <a:t> and partnerships such as Cisco Networking Academy for workforce development.</a:t>
            </a:r>
            <a:endParaRPr lang="fr-FR" altLang="fr-FR" sz="2400" dirty="0"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Call to Action: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"Invest in certifications,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education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and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diversity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to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secure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the future." </a:t>
            </a:r>
          </a:p>
        </p:txBody>
      </p:sp>
    </p:spTree>
    <p:extLst>
      <p:ext uri="{BB962C8B-B14F-4D97-AF65-F5344CB8AC3E}">
        <p14:creationId xmlns:p14="http://schemas.microsoft.com/office/powerpoint/2010/main" val="1973415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9C632A-0C9E-5557-B83E-1010577153A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C5BC7D1-33C3-963B-8715-45D42DB43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fr-CA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BBDE3CE-FE26-442A-8EBA-22481E846C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8181" y="2957665"/>
            <a:ext cx="9792471" cy="317142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fr-FR" altLang="fr-FR" sz="2000" b="0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Cybersecurity is an evolving field shaped by new </a:t>
            </a:r>
            <a:r>
              <a:rPr lang="fr-FR" altLang="fr-FR" sz="2000">
                <a:solidFill>
                  <a:srgbClr val="FFFFFF"/>
                </a:solidFill>
                <a:latin typeface="Arial" panose="020B0604020202020204" pitchFamily="34" charset="0"/>
              </a:rPr>
              <a:t>technologies and threats.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fr-CA" sz="2000">
                <a:solidFill>
                  <a:srgbClr val="FFFFFF"/>
                </a:solidFill>
                <a:latin typeface="Arial" panose="020B0604020202020204" pitchFamily="34" charset="0"/>
              </a:rPr>
              <a:t>Awareness</a:t>
            </a:r>
            <a:r>
              <a:rPr lang="fr-FR" sz="2000">
                <a:solidFill>
                  <a:srgbClr val="FFFFFF"/>
                </a:solidFill>
                <a:latin typeface="Arial" panose="020B0604020202020204" pitchFamily="34" charset="0"/>
              </a:rPr>
              <a:t>, </a:t>
            </a:r>
            <a:r>
              <a:rPr lang="fr-FR" altLang="fr-FR" sz="2000">
                <a:solidFill>
                  <a:srgbClr val="FFFFFF"/>
                </a:solidFill>
                <a:latin typeface="Arial" panose="020B0604020202020204" pitchFamily="34" charset="0"/>
              </a:rPr>
              <a:t>innovation</a:t>
            </a:r>
            <a:r>
              <a:rPr kumimoji="0" lang="fr-FR" altLang="fr-FR" sz="20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, global collaboration, and </a:t>
            </a:r>
            <a:r>
              <a:rPr lang="fr-FR" altLang="fr-FR" sz="2000">
                <a:solidFill>
                  <a:srgbClr val="FFFFFF"/>
                </a:solidFill>
                <a:latin typeface="Arial" panose="020B0604020202020204" pitchFamily="34" charset="0"/>
              </a:rPr>
              <a:t>proactive defense strategies are very important.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endParaRPr lang="fr-FR" altLang="fr-FR" sz="20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Arial" panose="020B0604020202020204" pitchFamily="34" charset="0"/>
              </a:rPr>
              <a:t>"With the right strategies, the future of cybersecurity can be secure and innovative."</a:t>
            </a:r>
            <a:endParaRPr lang="fr-FR" altLang="fr-FR" sz="20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079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oints d'interrogation dans une ligne et un point d'interrogation est allumé">
            <a:extLst>
              <a:ext uri="{FF2B5EF4-FFF2-40B4-BE49-F238E27FC236}">
                <a16:creationId xmlns:a16="http://schemas.microsoft.com/office/drawing/2014/main" id="{B58AE1F6-0935-868B-E289-F376BC6B9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2056" b="1367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35F78EA-EC06-A30E-A098-6F94FD080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91302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Une ville affichée numériquement avec des numéros">
            <a:extLst>
              <a:ext uri="{FF2B5EF4-FFF2-40B4-BE49-F238E27FC236}">
                <a16:creationId xmlns:a16="http://schemas.microsoft.com/office/drawing/2014/main" id="{749E7F68-904B-BD79-D400-753D42DBE9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r="6221" b="-1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C980110-292E-E43C-3918-B041838DA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506" y="512597"/>
            <a:ext cx="4897819" cy="868782"/>
          </a:xfrm>
        </p:spPr>
        <p:txBody>
          <a:bodyPr>
            <a:normAutofit/>
          </a:bodyPr>
          <a:lstStyle/>
          <a:p>
            <a:pPr algn="ctr"/>
            <a:r>
              <a:rPr lang="fr-CA" dirty="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88B4D01-266E-684E-9430-AAAD4155B62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8181" y="1533833"/>
            <a:ext cx="9792471" cy="459525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fr-FR" altLang="fr-FR" sz="20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dirty="0">
                <a:solidFill>
                  <a:srgbClr val="FFFFFF"/>
                </a:solidFill>
              </a:rPr>
              <a:t>Cybersecurity impacts every industry, from healthcare to finance.</a:t>
            </a:r>
            <a:r>
              <a:rPr lang="fr-FR" dirty="0">
                <a:solidFill>
                  <a:srgbClr val="FFFFFF"/>
                </a:solidFill>
                <a:latin typeface="Arial" panose="020B0604020202020204" pitchFamily="34" charset="0"/>
              </a:rPr>
              <a:t> It 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has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become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cornerstone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of the digital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age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protecting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businesses,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governments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individuals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from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cyber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threats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Rapid digital transformation has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exposed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vulnerabilities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in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systems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worldwide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. New and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evolving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threats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challenge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traditional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defenses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Question: How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will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cybersecurity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evolve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to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meet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future challenges?</a:t>
            </a:r>
          </a:p>
        </p:txBody>
      </p:sp>
    </p:spTree>
    <p:extLst>
      <p:ext uri="{BB962C8B-B14F-4D97-AF65-F5344CB8AC3E}">
        <p14:creationId xmlns:p14="http://schemas.microsoft.com/office/powerpoint/2010/main" val="3243120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Robot actionnant une machine">
            <a:extLst>
              <a:ext uri="{FF2B5EF4-FFF2-40B4-BE49-F238E27FC236}">
                <a16:creationId xmlns:a16="http://schemas.microsoft.com/office/drawing/2014/main" id="{A7B96533-2AD4-3C5F-44D2-A31E3AC106A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3596" b="23114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A3F52C1-801F-31C0-EC80-C16853884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336" y="367092"/>
            <a:ext cx="9792471" cy="1414526"/>
          </a:xfrm>
        </p:spPr>
        <p:txBody>
          <a:bodyPr>
            <a:normAutofit/>
          </a:bodyPr>
          <a:lstStyle/>
          <a:p>
            <a:r>
              <a:rPr lang="fr-CA" dirty="0" err="1">
                <a:solidFill>
                  <a:srgbClr val="FFFFFF"/>
                </a:solidFill>
              </a:rPr>
              <a:t>Emerging</a:t>
            </a:r>
            <a:r>
              <a:rPr lang="fr-CA" dirty="0">
                <a:solidFill>
                  <a:srgbClr val="FFFFFF"/>
                </a:solidFill>
              </a:rPr>
              <a:t> </a:t>
            </a:r>
            <a:r>
              <a:rPr lang="fr-CA" dirty="0" err="1">
                <a:solidFill>
                  <a:srgbClr val="FFFFFF"/>
                </a:solidFill>
              </a:rPr>
              <a:t>Threats</a:t>
            </a:r>
            <a:r>
              <a:rPr lang="fr-CA" dirty="0">
                <a:solidFill>
                  <a:srgbClr val="FFFFFF"/>
                </a:solidFill>
              </a:rPr>
              <a:t> in </a:t>
            </a:r>
            <a:r>
              <a:rPr lang="fr-CA" dirty="0" err="1">
                <a:solidFill>
                  <a:srgbClr val="FFFFFF"/>
                </a:solidFill>
              </a:rPr>
              <a:t>Cybersecurity</a:t>
            </a:r>
            <a:endParaRPr lang="fr-CA" dirty="0">
              <a:solidFill>
                <a:srgbClr val="FFFFFF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F50555-9F35-427B-E6E1-E1B57E29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592827"/>
            <a:ext cx="9792471" cy="4536262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FFFFFF"/>
                </a:solidFill>
              </a:rPr>
              <a:t>AI-Powered Attacks:</a:t>
            </a:r>
            <a:endParaRPr lang="en-US" sz="20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Hackers are leveraging AI for smarter malware and phishing campaigns, making attacks harder to detect. Deepfake phishing scams tricking companies into transferring millions.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FFFFFF"/>
                </a:solidFill>
              </a:rPr>
              <a:t>Quantum Computing Risks:</a:t>
            </a:r>
            <a:endParaRPr lang="en-US" sz="20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Quantum technology could potentially break widely-used encryption, threatening sensitive data. Estimated timeline for quantum decryption threats to occur: 10-20 years.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FFFFFF"/>
                </a:solidFill>
              </a:rPr>
              <a:t>Advanced Persistent Threats (APTs):</a:t>
            </a:r>
            <a:endParaRPr lang="en-US" sz="20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State-sponsored actors targeting critical infrastructures like power grids and financial systems. Russian APT group targeting energy sectors in the U.S. and Europe.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Cybercrime damages are projected to cost the world $10.5 trillion annually by 2025.</a:t>
            </a:r>
          </a:p>
          <a:p>
            <a:pPr marL="0" indent="0">
              <a:buNone/>
            </a:pPr>
            <a:endParaRPr lang="fr-CA" sz="1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901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1B1FC58-A3C0-C841-DDE6-C0F65B5197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6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C60AACC-D045-833A-D23F-9B83C5DBA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3634" y="274689"/>
            <a:ext cx="6068366" cy="1232563"/>
          </a:xfrm>
        </p:spPr>
        <p:txBody>
          <a:bodyPr>
            <a:normAutofit/>
          </a:bodyPr>
          <a:lstStyle/>
          <a:p>
            <a:r>
              <a:rPr lang="en-US" sz="4000" dirty="0"/>
              <a:t>The Role of AI and Automation in Cybersecurity</a:t>
            </a:r>
            <a:endParaRPr lang="fr-CA" sz="40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9E3322-F4B2-87D7-8C18-A010D31EB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1507252"/>
            <a:ext cx="4446025" cy="5265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“AI is not just about creating efficiency; it’s about creating new capabilities to anticipate and address emerging threats.” – </a:t>
            </a:r>
            <a:r>
              <a:rPr lang="en-US" sz="1800" i="1" dirty="0"/>
              <a:t>Satya Nadella</a:t>
            </a:r>
            <a:endParaRPr lang="en-US" sz="1800" b="1" dirty="0"/>
          </a:p>
          <a:p>
            <a:pPr>
              <a:buFont typeface="+mj-lt"/>
              <a:buAutoNum type="arabicPeriod"/>
            </a:pPr>
            <a:r>
              <a:rPr lang="en-US" sz="1800" b="1" dirty="0"/>
              <a:t>Proactive Defense:</a:t>
            </a:r>
            <a:r>
              <a:rPr lang="en-US" sz="1800" dirty="0"/>
              <a:t> AI can analyze vast amounts of data to detect anomalies and prevent attacks in real-time.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Automated Threat Hunting:</a:t>
            </a:r>
            <a:r>
              <a:rPr lang="en-US" sz="1800" dirty="0"/>
              <a:t> Automation identifies vulnerabilities faster than manual processes.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Risks of AI Misuse:</a:t>
            </a:r>
            <a:r>
              <a:rPr lang="en-US" sz="1800" dirty="0"/>
              <a:t> Attackers could use AI to create undetectable malware.</a:t>
            </a:r>
          </a:p>
          <a:p>
            <a:pPr marL="0" indent="0">
              <a:buNone/>
            </a:pPr>
            <a:r>
              <a:rPr lang="en-US" sz="1800" dirty="0"/>
              <a:t>Ethical dilemmas arise in over-reliance on automation. ChatGPT-style tools could create malware scripts if misused.</a:t>
            </a:r>
          </a:p>
          <a:p>
            <a:pPr marL="0" indent="0">
              <a:buNone/>
            </a:pPr>
            <a:r>
              <a:rPr lang="en-US" sz="1800" dirty="0"/>
              <a:t>"AI is both a sword and a shield in cybersecurity."</a:t>
            </a:r>
          </a:p>
        </p:txBody>
      </p:sp>
    </p:spTree>
    <p:extLst>
      <p:ext uri="{BB962C8B-B14F-4D97-AF65-F5344CB8AC3E}">
        <p14:creationId xmlns:p14="http://schemas.microsoft.com/office/powerpoint/2010/main" val="2685374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E64AA8A-8D3D-CBD8-E938-9B9260F6A5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533" b="2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897CF6D-7479-CFBE-4EAC-D5EE1DD22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97686" cy="951209"/>
          </a:xfrm>
        </p:spPr>
        <p:txBody>
          <a:bodyPr>
            <a:normAutofit/>
          </a:bodyPr>
          <a:lstStyle/>
          <a:p>
            <a:r>
              <a:rPr lang="en-US" sz="4000" dirty="0"/>
              <a:t>The Future is Zero Trust</a:t>
            </a:r>
            <a:endParaRPr lang="fr-CA" sz="40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486C0A5-C6CE-3065-5159-649BE780ECD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0" y="1534885"/>
            <a:ext cx="7390262" cy="51045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sz="3200" dirty="0"/>
              <a:t>“Zero trust assumes breach and verifies every access request as though it originates from an open network.” – </a:t>
            </a:r>
            <a:r>
              <a:rPr lang="en-US" sz="3200" i="1" dirty="0"/>
              <a:t>NIST (National Institute of Standards and Technology)</a:t>
            </a:r>
            <a:endParaRPr kumimoji="0" lang="fr-FR" altLang="fr-FR" sz="32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32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Verify</a:t>
            </a:r>
            <a:r>
              <a:rPr kumimoji="0" lang="fr-FR" altLang="fr-FR" sz="32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32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Everything</a:t>
            </a:r>
            <a:r>
              <a:rPr kumimoji="0" lang="fr-FR" altLang="fr-FR" sz="32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No user or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device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is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trusted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by default,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even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if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inside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the network.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32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Continuous</a:t>
            </a:r>
            <a:r>
              <a:rPr kumimoji="0" lang="fr-FR" altLang="fr-FR" sz="32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Monitoring: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Real-time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analysis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to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detect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unusual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behaviors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32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Micro-Segmentation: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Breaking the network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into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isolated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zones to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prevent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lateral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32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attacks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 (</a:t>
            </a:r>
            <a:r>
              <a:rPr lang="en-US" sz="3200" dirty="0"/>
              <a:t>Reduced lateral movement and limited access to sensitive data.)</a:t>
            </a:r>
            <a:endParaRPr kumimoji="0" lang="fr-FR" altLang="fr-FR" sz="3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236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dèle 3D de formes en anneau connecté par des lignes">
            <a:extLst>
              <a:ext uri="{FF2B5EF4-FFF2-40B4-BE49-F238E27FC236}">
                <a16:creationId xmlns:a16="http://schemas.microsoft.com/office/drawing/2014/main" id="{9D8F27B8-D770-4DB2-F8DF-E189DF7A2C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689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C78292-5B9F-F56E-15D5-497BD8BE3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28903" cy="842926"/>
          </a:xfrm>
        </p:spPr>
        <p:txBody>
          <a:bodyPr>
            <a:normAutofit/>
          </a:bodyPr>
          <a:lstStyle/>
          <a:p>
            <a:r>
              <a:rPr lang="en-US" sz="2800" dirty="0"/>
              <a:t>Google implemented Zero Trust (</a:t>
            </a:r>
            <a:r>
              <a:rPr lang="en-US" sz="2800" dirty="0" err="1"/>
              <a:t>BeyondCorp</a:t>
            </a:r>
            <a:r>
              <a:rPr lang="en-US" sz="2800" dirty="0"/>
              <a:t>) to protect internal systems.</a:t>
            </a:r>
            <a:endParaRPr lang="fr-CA" sz="28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A770AF-8650-0C4C-1985-BB8122F4A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08051"/>
            <a:ext cx="11249967" cy="496891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3700" b="1" dirty="0" err="1"/>
              <a:t>BeyondCorp</a:t>
            </a:r>
            <a:r>
              <a:rPr lang="en-US" sz="3700" dirty="0"/>
              <a:t> is Google's implementation of the Zero Trust security model, designed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700" dirty="0"/>
              <a:t>Replace traditional VPN-based access with a more granular approach.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700" dirty="0"/>
              <a:t>Provide secure access to internal applications and systems based on user and device trust, not network location.</a:t>
            </a:r>
          </a:p>
          <a:p>
            <a:r>
              <a:rPr lang="en-US" sz="3700" dirty="0"/>
              <a:t>The framework was developed following a series of high-profile attacks on Google, including the 2010 </a:t>
            </a:r>
            <a:r>
              <a:rPr lang="en-US" sz="3700" b="1" dirty="0"/>
              <a:t>Aurora attack</a:t>
            </a:r>
            <a:r>
              <a:rPr lang="en-US" sz="3700" dirty="0"/>
              <a:t>, which highlighted vulnerabilities in traditional security architectures.</a:t>
            </a:r>
          </a:p>
          <a:p>
            <a:pPr marL="0" indent="0">
              <a:buNone/>
            </a:pPr>
            <a:r>
              <a:rPr lang="en-US" sz="3700" b="1" dirty="0"/>
              <a:t>Benefits of </a:t>
            </a:r>
            <a:r>
              <a:rPr lang="en-US" sz="3700" b="1" dirty="0" err="1"/>
              <a:t>BeyondCorp</a:t>
            </a:r>
            <a:endParaRPr lang="en-US" sz="3700" b="1" dirty="0"/>
          </a:p>
          <a:p>
            <a:pPr>
              <a:buFont typeface="+mj-lt"/>
              <a:buAutoNum type="arabicPeriod"/>
            </a:pPr>
            <a:r>
              <a:rPr lang="en-US" sz="3700" b="1" dirty="0"/>
              <a:t>Enhanced Security</a:t>
            </a:r>
            <a:r>
              <a:rPr lang="en-US" sz="37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3700" dirty="0"/>
              <a:t>Reduces the risk of lateral movement by attackers within a network.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3700" dirty="0"/>
              <a:t>Protects against insider threats and compromised devices.</a:t>
            </a:r>
          </a:p>
          <a:p>
            <a:pPr>
              <a:buFont typeface="+mj-lt"/>
              <a:buAutoNum type="arabicPeriod"/>
            </a:pPr>
            <a:r>
              <a:rPr lang="en-US" sz="3700" b="1" dirty="0"/>
              <a:t>Improved User Experience</a:t>
            </a:r>
            <a:r>
              <a:rPr lang="en-US" sz="37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3700" dirty="0"/>
              <a:t>Eliminates the need for VPNs, enabling seamless access from anywhere.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3700" dirty="0"/>
              <a:t>Supports remote work without sacrificing security.</a:t>
            </a:r>
          </a:p>
          <a:p>
            <a:pPr>
              <a:buFont typeface="+mj-lt"/>
              <a:buAutoNum type="arabicPeriod"/>
            </a:pPr>
            <a:r>
              <a:rPr lang="en-US" sz="3700" b="1" dirty="0"/>
              <a:t>Scalability and Flexibility</a:t>
            </a:r>
            <a:r>
              <a:rPr lang="en-US" sz="37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3700" dirty="0"/>
              <a:t>Easily integrates with cloud-based applications and modern IT environments.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3700" dirty="0"/>
              <a:t>Simplifies the management of a distributed workforce.</a:t>
            </a:r>
          </a:p>
          <a:p>
            <a:pPr marL="0" indent="0">
              <a:buNone/>
            </a:pPr>
            <a:endParaRPr lang="fr-CA" sz="800" dirty="0"/>
          </a:p>
        </p:txBody>
      </p:sp>
    </p:spTree>
    <p:extLst>
      <p:ext uri="{BB962C8B-B14F-4D97-AF65-F5344CB8AC3E}">
        <p14:creationId xmlns:p14="http://schemas.microsoft.com/office/powerpoint/2010/main" val="3678278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991782A-0067-FDE5-9251-D77CDC042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fr-CA" sz="3800">
                <a:solidFill>
                  <a:schemeClr val="bg1"/>
                </a:solidFill>
              </a:rPr>
              <a:t>Preparing for a Quantum Future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38E9965D-1E6C-E26E-C6A6-039B19F5CB3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97769" y="1909192"/>
            <a:ext cx="4586513" cy="364771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sz="2000">
                <a:solidFill>
                  <a:schemeClr val="bg1"/>
                </a:solidFill>
              </a:rPr>
              <a:t>Quantum computers excel in factoring large prime numbers, which threatens RSA encryption.</a:t>
            </a:r>
            <a:endParaRPr kumimoji="0" lang="fr-FR" altLang="fr-FR" sz="2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Quantum Threats:</a:t>
            </a:r>
            <a:r>
              <a:rPr kumimoji="0" lang="fr-FR" altLang="fr-FR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Classical encryption methods like RSA and ECC could be rendered obsolete.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Quantum-Safe Solutions:</a:t>
            </a:r>
            <a:r>
              <a:rPr kumimoji="0" lang="fr-FR" altLang="fr-FR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Post-quantum cryptography is being developed to counteract these risks.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Governments and organizations must begin testing and implementing quantum-resistant protocols now</a:t>
            </a:r>
            <a:r>
              <a:rPr lang="fr-FR" altLang="fr-FR" sz="2000">
                <a:solidFill>
                  <a:schemeClr val="bg1"/>
                </a:solidFill>
                <a:latin typeface="Arial" panose="020B0604020202020204" pitchFamily="34" charset="0"/>
              </a:rPr>
              <a:t>. </a:t>
            </a:r>
            <a:endParaRPr kumimoji="0" lang="fr-FR" altLang="fr-FR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Image 23">
            <a:extLst>
              <a:ext uri="{FF2B5EF4-FFF2-40B4-BE49-F238E27FC236}">
                <a16:creationId xmlns:a16="http://schemas.microsoft.com/office/drawing/2014/main" id="{C001758A-5E79-D7B5-C372-AC19183B2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453" y="1240296"/>
            <a:ext cx="5666547" cy="437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57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146CD24-9EA4-C869-92F3-3E7111114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35" y="366123"/>
            <a:ext cx="11720052" cy="753023"/>
          </a:xfrm>
        </p:spPr>
        <p:txBody>
          <a:bodyPr anchor="b">
            <a:norm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</a:rPr>
              <a:t>the National Institute of Standards and Technology (NIST) running a competition for post-quantum cryptography algorithms.</a:t>
            </a:r>
            <a:endParaRPr lang="fr-CA" sz="1800" b="1" dirty="0">
              <a:solidFill>
                <a:schemeClr val="bg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DE6987-AFFD-D108-A82E-2B5B35E2E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135" y="1607575"/>
            <a:ext cx="7861701" cy="5250425"/>
          </a:xfrm>
        </p:spPr>
        <p:txBody>
          <a:bodyPr>
            <a:normAutofit fontScale="85000" lnSpcReduction="20000"/>
          </a:bodyPr>
          <a:lstStyle/>
          <a:p>
            <a:r>
              <a:rPr lang="en-US" sz="1900" b="1" dirty="0">
                <a:solidFill>
                  <a:schemeClr val="bg1"/>
                </a:solidFill>
              </a:rPr>
              <a:t>Goals of the Competition</a:t>
            </a:r>
          </a:p>
          <a:p>
            <a:pPr>
              <a:buFont typeface="+mj-lt"/>
              <a:buAutoNum type="arabicPeriod"/>
            </a:pPr>
            <a:r>
              <a:rPr lang="en-US" sz="1900" dirty="0">
                <a:solidFill>
                  <a:schemeClr val="bg1"/>
                </a:solidFill>
              </a:rPr>
              <a:t>Develop cryptographic algorithms secure against both classical and quantum computers.</a:t>
            </a:r>
          </a:p>
          <a:p>
            <a:pPr>
              <a:buFont typeface="+mj-lt"/>
              <a:buAutoNum type="arabicPeriod"/>
            </a:pPr>
            <a:r>
              <a:rPr lang="en-US" sz="1900" dirty="0">
                <a:solidFill>
                  <a:schemeClr val="bg1"/>
                </a:solidFill>
              </a:rPr>
              <a:t>Ensure these algorithms are practical and efficient for a variety of applications.</a:t>
            </a:r>
          </a:p>
          <a:p>
            <a:pPr>
              <a:buFont typeface="+mj-lt"/>
              <a:buAutoNum type="arabicPeriod"/>
            </a:pPr>
            <a:r>
              <a:rPr lang="en-US" sz="1900" dirty="0">
                <a:solidFill>
                  <a:schemeClr val="bg1"/>
                </a:solidFill>
              </a:rPr>
              <a:t>Create a robust standard for public-key cryptography in the quantum era.</a:t>
            </a:r>
          </a:p>
          <a:p>
            <a:r>
              <a:rPr lang="en-US" sz="1900" b="1" dirty="0">
                <a:solidFill>
                  <a:schemeClr val="bg1"/>
                </a:solidFill>
              </a:rPr>
              <a:t>Phases of the Competition</a:t>
            </a:r>
          </a:p>
          <a:p>
            <a:pPr marL="0" indent="0">
              <a:buNone/>
            </a:pPr>
            <a:r>
              <a:rPr lang="en-US" sz="1900" dirty="0">
                <a:solidFill>
                  <a:schemeClr val="bg1"/>
                </a:solidFill>
              </a:rPr>
              <a:t>       The competition has progressed through several phases:</a:t>
            </a:r>
          </a:p>
          <a:p>
            <a:pPr>
              <a:buFont typeface="+mj-lt"/>
              <a:buAutoNum type="arabicPeriod"/>
            </a:pPr>
            <a:r>
              <a:rPr lang="en-US" sz="1900" b="1" dirty="0">
                <a:solidFill>
                  <a:schemeClr val="bg1"/>
                </a:solidFill>
              </a:rPr>
              <a:t>Submission and Initial Evaluation (2017–2019):</a:t>
            </a:r>
            <a:r>
              <a:rPr lang="en-US" sz="1900" dirty="0">
                <a:solidFill>
                  <a:schemeClr val="bg1"/>
                </a:solidFill>
              </a:rPr>
              <a:t> Researchers submitted 69 candidate algorithms. These were evaluated based on security, efficiency, and </a:t>
            </a:r>
            <a:r>
              <a:rPr lang="en-US" sz="1900" dirty="0" err="1">
                <a:solidFill>
                  <a:schemeClr val="bg1"/>
                </a:solidFill>
              </a:rPr>
              <a:t>implementability</a:t>
            </a:r>
            <a:r>
              <a:rPr lang="en-US" sz="1900" dirty="0">
                <a:solidFill>
                  <a:schemeClr val="bg1"/>
                </a:solidFill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sz="1900" b="1" dirty="0">
                <a:solidFill>
                  <a:schemeClr val="bg1"/>
                </a:solidFill>
              </a:rPr>
              <a:t>Round 2 (2019–2020):</a:t>
            </a:r>
            <a:r>
              <a:rPr lang="en-US" sz="1900" dirty="0">
                <a:solidFill>
                  <a:schemeClr val="bg1"/>
                </a:solidFill>
              </a:rPr>
              <a:t> The pool was narrowed to 26 algorithms.</a:t>
            </a:r>
          </a:p>
          <a:p>
            <a:pPr>
              <a:buFont typeface="+mj-lt"/>
              <a:buAutoNum type="arabicPeriod"/>
            </a:pPr>
            <a:r>
              <a:rPr lang="en-US" sz="1900" b="1" dirty="0">
                <a:solidFill>
                  <a:schemeClr val="bg1"/>
                </a:solidFill>
              </a:rPr>
              <a:t>Round 3 (2020–2022):</a:t>
            </a:r>
            <a:r>
              <a:rPr lang="en-US" sz="1900" dirty="0">
                <a:solidFill>
                  <a:schemeClr val="bg1"/>
                </a:solidFill>
              </a:rPr>
              <a:t> Finalists and alternate candidates were selected for in-depth analysis. NIST selected </a:t>
            </a:r>
            <a:r>
              <a:rPr lang="en-US" sz="1900" b="1" dirty="0">
                <a:solidFill>
                  <a:schemeClr val="bg1"/>
                </a:solidFill>
              </a:rPr>
              <a:t>four algorithms</a:t>
            </a:r>
            <a:r>
              <a:rPr lang="en-US" sz="1900" dirty="0">
                <a:solidFill>
                  <a:schemeClr val="bg1"/>
                </a:solidFill>
              </a:rPr>
              <a:t> in July 2022 for standardization: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900" b="1" dirty="0">
                <a:solidFill>
                  <a:schemeClr val="bg1"/>
                </a:solidFill>
              </a:rPr>
              <a:t>CRYSTALS-</a:t>
            </a:r>
            <a:r>
              <a:rPr lang="en-US" sz="1900" b="1" dirty="0" err="1">
                <a:solidFill>
                  <a:schemeClr val="bg1"/>
                </a:solidFill>
              </a:rPr>
              <a:t>Kyber</a:t>
            </a:r>
            <a:r>
              <a:rPr lang="en-US" sz="1900" dirty="0">
                <a:solidFill>
                  <a:schemeClr val="bg1"/>
                </a:solidFill>
              </a:rPr>
              <a:t> (for public-key encryption and key establishment).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900" b="1" dirty="0">
                <a:solidFill>
                  <a:schemeClr val="bg1"/>
                </a:solidFill>
              </a:rPr>
              <a:t>CRYSTALS-</a:t>
            </a:r>
            <a:r>
              <a:rPr lang="en-US" sz="1900" b="1" dirty="0" err="1">
                <a:solidFill>
                  <a:schemeClr val="bg1"/>
                </a:solidFill>
              </a:rPr>
              <a:t>Dilithium</a:t>
            </a:r>
            <a:r>
              <a:rPr lang="en-US" sz="1900" dirty="0">
                <a:solidFill>
                  <a:schemeClr val="bg1"/>
                </a:solidFill>
              </a:rPr>
              <a:t>, </a:t>
            </a:r>
            <a:r>
              <a:rPr lang="en-US" sz="1900" b="1" dirty="0">
                <a:solidFill>
                  <a:schemeClr val="bg1"/>
                </a:solidFill>
              </a:rPr>
              <a:t>FALCON</a:t>
            </a:r>
            <a:r>
              <a:rPr lang="en-US" sz="1900" dirty="0">
                <a:solidFill>
                  <a:schemeClr val="bg1"/>
                </a:solidFill>
              </a:rPr>
              <a:t>, and </a:t>
            </a:r>
            <a:r>
              <a:rPr lang="en-US" sz="1900" b="1" dirty="0">
                <a:solidFill>
                  <a:schemeClr val="bg1"/>
                </a:solidFill>
              </a:rPr>
              <a:t>SPHINCS+</a:t>
            </a:r>
            <a:r>
              <a:rPr lang="en-US" sz="1900" dirty="0">
                <a:solidFill>
                  <a:schemeClr val="bg1"/>
                </a:solidFill>
              </a:rPr>
              <a:t> (for digital signatures).</a:t>
            </a:r>
          </a:p>
          <a:p>
            <a:r>
              <a:rPr lang="en-US" sz="1900" b="1" dirty="0">
                <a:solidFill>
                  <a:schemeClr val="bg1"/>
                </a:solidFill>
              </a:rPr>
              <a:t>Current Status (2024)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The four selected algorithms are in the process of being standardized.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NIST is also continuing its evaluation of alternate candidates for potential inclusion in future standards.</a:t>
            </a:r>
          </a:p>
          <a:p>
            <a:pPr marL="0" indent="0">
              <a:buNone/>
            </a:pPr>
            <a:endParaRPr lang="fr-CA" sz="800" dirty="0">
              <a:solidFill>
                <a:schemeClr val="bg1"/>
              </a:solidFill>
            </a:endParaRPr>
          </a:p>
        </p:txBody>
      </p:sp>
      <p:cxnSp>
        <p:nvCxnSpPr>
          <p:cNvPr id="18" name="Straight Connector 13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4B557166-F419-9082-CC29-CB2676577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836" y="1965666"/>
            <a:ext cx="3858351" cy="329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987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5" descr="Personne tenant une pièce de puzzle">
            <a:extLst>
              <a:ext uri="{FF2B5EF4-FFF2-40B4-BE49-F238E27FC236}">
                <a16:creationId xmlns:a16="http://schemas.microsoft.com/office/drawing/2014/main" id="{D4A5C1C3-DE38-14F1-0403-843A929230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6974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69F02F6-F7BC-2CF1-68B8-9A85548DE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fr-CA" sz="5400">
                <a:solidFill>
                  <a:schemeClr val="bg1"/>
                </a:solidFill>
              </a:rPr>
              <a:t>Importance of Global Collaboration</a:t>
            </a:r>
          </a:p>
        </p:txBody>
      </p:sp>
      <p:sp>
        <p:nvSpPr>
          <p:cNvPr id="30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38ADA8-FE26-2A76-77C7-D71F39AEA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200" dirty="0">
                <a:solidFill>
                  <a:schemeClr val="bg1"/>
                </a:solidFill>
              </a:rPr>
              <a:t>Cybersecurity is a global challenge requiring cooperation between countries and organizations.</a:t>
            </a:r>
          </a:p>
          <a:p>
            <a:pPr>
              <a:buFont typeface="+mj-lt"/>
              <a:buAutoNum type="arabicPeriod"/>
            </a:pPr>
            <a:r>
              <a:rPr lang="en-US" sz="2200" dirty="0">
                <a:solidFill>
                  <a:schemeClr val="bg1"/>
                </a:solidFill>
              </a:rPr>
              <a:t>Threat intelligence sharing helps predict and prevent attacks.</a:t>
            </a:r>
          </a:p>
          <a:p>
            <a:pPr>
              <a:buFont typeface="+mj-lt"/>
              <a:buAutoNum type="arabicPeriod"/>
            </a:pPr>
            <a:r>
              <a:rPr lang="en-US" sz="2200" dirty="0">
                <a:solidFill>
                  <a:schemeClr val="bg1"/>
                </a:solidFill>
              </a:rPr>
              <a:t>International frameworks like GDPR </a:t>
            </a:r>
            <a:r>
              <a:rPr lang="fr-CA" sz="2200" dirty="0">
                <a:solidFill>
                  <a:schemeClr val="bg1"/>
                </a:solidFill>
              </a:rPr>
              <a:t>or NIST</a:t>
            </a:r>
            <a:r>
              <a:rPr lang="en-US" sz="2200" dirty="0">
                <a:solidFill>
                  <a:schemeClr val="bg1"/>
                </a:solidFill>
              </a:rPr>
              <a:t> and cybersecurity treaties can promote standardization and accountability.</a:t>
            </a:r>
          </a:p>
          <a:p>
            <a:pPr marL="0" indent="0">
              <a:buNone/>
            </a:pPr>
            <a:r>
              <a:rPr lang="en-US" sz="2200" b="1" dirty="0">
                <a:solidFill>
                  <a:schemeClr val="bg1"/>
                </a:solidFill>
              </a:rPr>
              <a:t>Example: </a:t>
            </a:r>
            <a:r>
              <a:rPr lang="en-US" sz="2200" dirty="0">
                <a:solidFill>
                  <a:schemeClr val="bg1"/>
                </a:solidFill>
              </a:rPr>
              <a:t>The takedown of the </a:t>
            </a:r>
            <a:r>
              <a:rPr lang="en-US" sz="2200" dirty="0" err="1">
                <a:solidFill>
                  <a:schemeClr val="bg1"/>
                </a:solidFill>
              </a:rPr>
              <a:t>Emotet</a:t>
            </a:r>
            <a:r>
              <a:rPr lang="en-US" sz="2200" dirty="0">
                <a:solidFill>
                  <a:schemeClr val="bg1"/>
                </a:solidFill>
              </a:rPr>
              <a:t> botnet in 2021 was a collaborative effort among law enforcement agencies from several countries. </a:t>
            </a:r>
          </a:p>
        </p:txBody>
      </p:sp>
    </p:spTree>
    <p:extLst>
      <p:ext uri="{BB962C8B-B14F-4D97-AF65-F5344CB8AC3E}">
        <p14:creationId xmlns:p14="http://schemas.microsoft.com/office/powerpoint/2010/main" val="371279215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194</TotalTime>
  <Words>1339</Words>
  <Application>Microsoft Office PowerPoint</Application>
  <PresentationFormat>Grand écran</PresentationFormat>
  <Paragraphs>111</Paragraphs>
  <Slides>15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Thème Office</vt:lpstr>
      <vt:lpstr>The Future of Cybersecurity: Adapting to an Evolving Threat Landscape</vt:lpstr>
      <vt:lpstr>Introduction</vt:lpstr>
      <vt:lpstr>Emerging Threats in Cybersecurity</vt:lpstr>
      <vt:lpstr>The Role of AI and Automation in Cybersecurity</vt:lpstr>
      <vt:lpstr>The Future is Zero Trust</vt:lpstr>
      <vt:lpstr>Google implemented Zero Trust (BeyondCorp) to protect internal systems.</vt:lpstr>
      <vt:lpstr>Preparing for a Quantum Future</vt:lpstr>
      <vt:lpstr>the National Institute of Standards and Technology (NIST) running a competition for post-quantum cryptography algorithms.</vt:lpstr>
      <vt:lpstr>Importance of Global Collaboration</vt:lpstr>
      <vt:lpstr>What Was Emotet?</vt:lpstr>
      <vt:lpstr>The Takedown </vt:lpstr>
      <vt:lpstr>Lessons</vt:lpstr>
      <vt:lpstr>Cybersecurity Workforce of the Future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Maimouna Diallo</dc:creator>
  <cp:lastModifiedBy>Maimouna Diallo</cp:lastModifiedBy>
  <cp:revision>1</cp:revision>
  <dcterms:created xsi:type="dcterms:W3CDTF">2024-11-26T17:25:13Z</dcterms:created>
  <dcterms:modified xsi:type="dcterms:W3CDTF">2024-11-26T20:51:00Z</dcterms:modified>
</cp:coreProperties>
</file>

<file path=docProps/thumbnail.jpeg>
</file>